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63" r:id="rId5"/>
    <p:sldId id="259" r:id="rId6"/>
    <p:sldId id="260" r:id="rId7"/>
    <p:sldId id="265" r:id="rId8"/>
    <p:sldId id="266" r:id="rId9"/>
    <p:sldId id="262" r:id="rId10"/>
    <p:sldId id="267" r:id="rId11"/>
    <p:sldId id="264"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63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06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844084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78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345514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2198952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2955561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245232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50D3C5-ECC9-4F5F-9BC1-FAE15E34914C}" type="datetimeFigureOut">
              <a:rPr lang="en-US" smtClean="0"/>
              <a:t>4/11/2021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3457273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50D3C5-ECC9-4F5F-9BC1-FAE15E34914C}"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2137861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0D3C5-ECC9-4F5F-9BC1-FAE15E34914C}" type="datetimeFigureOut">
              <a:rPr lang="en-US" smtClean="0"/>
              <a:t>4/11/2021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3220852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294231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463299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691115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4213514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55633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795163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346473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3700826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4157095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42906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0D3C5-ECC9-4F5F-9BC1-FAE15E34914C}"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9D612-C09F-4BDD-9B22-CF140FDD708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18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2032534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50D3C5-ECC9-4F5F-9BC1-FAE15E34914C}" type="datetimeFigureOut">
              <a:rPr lang="en-US" smtClean="0"/>
              <a:t>4/11/2021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736768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50D3C5-ECC9-4F5F-9BC1-FAE15E34914C}"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609903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0D3C5-ECC9-4F5F-9BC1-FAE15E34914C}" type="datetimeFigureOut">
              <a:rPr lang="en-US" smtClean="0"/>
              <a:t>4/11/2021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66269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spTree>
    <p:extLst>
      <p:ext uri="{BB962C8B-B14F-4D97-AF65-F5344CB8AC3E}">
        <p14:creationId xmlns:p14="http://schemas.microsoft.com/office/powerpoint/2010/main" val="1669336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0D3C5-ECC9-4F5F-9BC1-FAE15E34914C}"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9D612-C09F-4BDD-9B22-CF140FDD708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885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450D3C5-ECC9-4F5F-9BC1-FAE15E34914C}" type="datetimeFigureOut">
              <a:rPr lang="en-US" smtClean="0"/>
              <a:t>4/11/2021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4E9D612-C09F-4BDD-9B22-CF140FDD708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8702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450D3C5-ECC9-4F5F-9BC1-FAE15E34914C}" type="datetimeFigureOut">
              <a:rPr lang="en-US" smtClean="0"/>
              <a:t>4/11/2021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4E9D612-C09F-4BDD-9B22-CF140FDD7083}" type="slidenum">
              <a:rPr lang="en-US" smtClean="0"/>
              <a:t>‹#›</a:t>
            </a:fld>
            <a:endParaRPr lang="en-US"/>
          </a:p>
        </p:txBody>
      </p:sp>
    </p:spTree>
    <p:extLst>
      <p:ext uri="{BB962C8B-B14F-4D97-AF65-F5344CB8AC3E}">
        <p14:creationId xmlns:p14="http://schemas.microsoft.com/office/powerpoint/2010/main" val="4033849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C7794D-33E2-4693-80C0-6D5A45E5D2E0}"/>
              </a:ext>
            </a:extLst>
          </p:cNvPr>
          <p:cNvSpPr/>
          <p:nvPr/>
        </p:nvSpPr>
        <p:spPr>
          <a:xfrm>
            <a:off x="3919250" y="2380303"/>
            <a:ext cx="4353500" cy="1569660"/>
          </a:xfrm>
          <a:prstGeom prst="rect">
            <a:avLst/>
          </a:prstGeom>
          <a:noFill/>
        </p:spPr>
        <p:txBody>
          <a:bodyPr wrap="none" lIns="91440" tIns="45720" rIns="91440" bIns="45720">
            <a:spAutoFit/>
          </a:bodyPr>
          <a:lstStyle/>
          <a:p>
            <a:pPr algn="ctr"/>
            <a:r>
              <a:rPr lang="en-US" sz="9600" b="1" dirty="0">
                <a:ln w="9525">
                  <a:solidFill>
                    <a:schemeClr val="bg1"/>
                  </a:solidFill>
                  <a:prstDash val="solid"/>
                </a:ln>
                <a:solidFill>
                  <a:srgbClr val="00B050"/>
                </a:solidFill>
                <a:effectLst>
                  <a:glow rad="63500">
                    <a:schemeClr val="accent2">
                      <a:satMod val="175000"/>
                      <a:alpha val="40000"/>
                    </a:schemeClr>
                  </a:glow>
                  <a:outerShdw blurRad="12700" dist="38100" dir="2700000" algn="tl" rotWithShape="0">
                    <a:schemeClr val="accent5">
                      <a:lumMod val="60000"/>
                      <a:lumOff val="40000"/>
                    </a:schemeClr>
                  </a:outerShdw>
                </a:effectLst>
              </a:rPr>
              <a:t>Swap4U</a:t>
            </a:r>
          </a:p>
        </p:txBody>
      </p:sp>
      <p:sp>
        <p:nvSpPr>
          <p:cNvPr id="5" name="Rectangle 4">
            <a:extLst>
              <a:ext uri="{FF2B5EF4-FFF2-40B4-BE49-F238E27FC236}">
                <a16:creationId xmlns:a16="http://schemas.microsoft.com/office/drawing/2014/main" id="{CF1F0B15-0895-4BD7-BAB9-56C53BE2AFFD}"/>
              </a:ext>
            </a:extLst>
          </p:cNvPr>
          <p:cNvSpPr/>
          <p:nvPr/>
        </p:nvSpPr>
        <p:spPr>
          <a:xfrm>
            <a:off x="3360507" y="3890664"/>
            <a:ext cx="5470985" cy="646331"/>
          </a:xfrm>
          <a:prstGeom prst="rect">
            <a:avLst/>
          </a:prstGeom>
          <a:noFill/>
        </p:spPr>
        <p:txBody>
          <a:bodyPr wrap="none" lIns="91440" tIns="45720" rIns="91440" bIns="45720">
            <a:spAutoFit/>
          </a:bodyPr>
          <a:lstStyle/>
          <a:p>
            <a:pPr algn="ctr"/>
            <a:r>
              <a:rPr lang="en-US" sz="3600" b="1" dirty="0">
                <a:ln w="9525">
                  <a:solidFill>
                    <a:schemeClr val="bg1"/>
                  </a:solidFill>
                  <a:prstDash val="solid"/>
                </a:ln>
                <a:solidFill>
                  <a:srgbClr val="002060"/>
                </a:solidFill>
                <a:effectLst>
                  <a:glow rad="63500">
                    <a:schemeClr val="accent2">
                      <a:satMod val="175000"/>
                      <a:alpha val="40000"/>
                    </a:schemeClr>
                  </a:glow>
                  <a:outerShdw blurRad="12700" dist="38100" dir="2700000" algn="tl" rotWithShape="0">
                    <a:schemeClr val="accent5">
                      <a:lumMod val="60000"/>
                      <a:lumOff val="40000"/>
                    </a:schemeClr>
                  </a:outerShdw>
                </a:effectLst>
              </a:rPr>
              <a:t>T1A3 - Terminal Application</a:t>
            </a:r>
          </a:p>
        </p:txBody>
      </p:sp>
      <p:sp>
        <p:nvSpPr>
          <p:cNvPr id="6" name="Rectangle 5">
            <a:extLst>
              <a:ext uri="{FF2B5EF4-FFF2-40B4-BE49-F238E27FC236}">
                <a16:creationId xmlns:a16="http://schemas.microsoft.com/office/drawing/2014/main" id="{82054A5C-5C59-49B3-9980-E1794A8431D2}"/>
              </a:ext>
            </a:extLst>
          </p:cNvPr>
          <p:cNvSpPr/>
          <p:nvPr/>
        </p:nvSpPr>
        <p:spPr>
          <a:xfrm>
            <a:off x="8272750" y="6047356"/>
            <a:ext cx="3589444" cy="646331"/>
          </a:xfrm>
          <a:prstGeom prst="rect">
            <a:avLst/>
          </a:prstGeom>
          <a:noFill/>
        </p:spPr>
        <p:txBody>
          <a:bodyPr wrap="none" lIns="91440" tIns="45720" rIns="91440" bIns="45720">
            <a:spAutoFit/>
          </a:bodyPr>
          <a:lstStyle/>
          <a:p>
            <a:pPr algn="ctr"/>
            <a:r>
              <a:rPr lang="en-AU" sz="3600" b="1" i="1" dirty="0">
                <a:ln w="6600">
                  <a:solidFill>
                    <a:schemeClr val="accent2"/>
                  </a:solidFill>
                  <a:prstDash val="solid"/>
                </a:ln>
                <a:solidFill>
                  <a:schemeClr val="accent5">
                    <a:lumMod val="50000"/>
                  </a:schemeClr>
                </a:solidFill>
                <a:effectLst>
                  <a:outerShdw dist="38100" dir="2700000" algn="tl" rotWithShape="0">
                    <a:schemeClr val="accent2"/>
                  </a:outerShdw>
                </a:effectLst>
              </a:rPr>
              <a:t>A</a:t>
            </a:r>
            <a:r>
              <a:rPr lang="en-US" sz="3600" b="1" i="1" dirty="0">
                <a:ln w="6600">
                  <a:solidFill>
                    <a:schemeClr val="accent2"/>
                  </a:solidFill>
                  <a:prstDash val="solid"/>
                </a:ln>
                <a:solidFill>
                  <a:schemeClr val="accent5">
                    <a:lumMod val="50000"/>
                  </a:schemeClr>
                </a:solidFill>
                <a:effectLst>
                  <a:outerShdw dist="38100" dir="2700000" algn="tl" rotWithShape="0">
                    <a:schemeClr val="accent2"/>
                  </a:outerShdw>
                </a:effectLst>
              </a:rPr>
              <a:t>non </a:t>
            </a:r>
            <a:r>
              <a:rPr lang="en-US" sz="3600" b="1" i="1" dirty="0" err="1">
                <a:ln w="6600">
                  <a:solidFill>
                    <a:schemeClr val="accent2"/>
                  </a:solidFill>
                  <a:prstDash val="solid"/>
                </a:ln>
                <a:solidFill>
                  <a:schemeClr val="accent5">
                    <a:lumMod val="50000"/>
                  </a:schemeClr>
                </a:solidFill>
                <a:effectLst>
                  <a:outerShdw dist="38100" dir="2700000" algn="tl" rotWithShape="0">
                    <a:schemeClr val="accent2"/>
                  </a:outerShdw>
                </a:effectLst>
              </a:rPr>
              <a:t>Jaloenklung</a:t>
            </a:r>
            <a:endParaRPr lang="en-US" sz="3600" b="1" i="1" dirty="0">
              <a:ln w="6600">
                <a:solidFill>
                  <a:schemeClr val="accent2"/>
                </a:solidFill>
                <a:prstDash val="solid"/>
              </a:ln>
              <a:solidFill>
                <a:schemeClr val="accent5">
                  <a:lumMod val="5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74319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76289" y="629682"/>
            <a:ext cx="2084545" cy="1200329"/>
          </a:xfrm>
          <a:prstGeom prst="rect">
            <a:avLst/>
          </a:prstGeom>
          <a:noFill/>
        </p:spPr>
        <p:txBody>
          <a:bodyPr wrap="none" lIns="91440" tIns="45720" rIns="91440" bIns="45720">
            <a:spAutoFit/>
          </a:body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verview</a:t>
            </a:r>
          </a:p>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ode</a:t>
            </a:r>
          </a:p>
        </p:txBody>
      </p:sp>
      <p:sp>
        <p:nvSpPr>
          <p:cNvPr id="9" name="TextBox 8">
            <a:extLst>
              <a:ext uri="{FF2B5EF4-FFF2-40B4-BE49-F238E27FC236}">
                <a16:creationId xmlns:a16="http://schemas.microsoft.com/office/drawing/2014/main" id="{F8BFCD41-035E-43E9-AA74-4517EA377C84}"/>
              </a:ext>
            </a:extLst>
          </p:cNvPr>
          <p:cNvSpPr txBox="1"/>
          <p:nvPr/>
        </p:nvSpPr>
        <p:spPr>
          <a:xfrm>
            <a:off x="7402636" y="1839931"/>
            <a:ext cx="3913075" cy="1200329"/>
          </a:xfrm>
          <a:prstGeom prst="rect">
            <a:avLst/>
          </a:prstGeom>
          <a:noFill/>
        </p:spPr>
        <p:txBody>
          <a:bodyPr wrap="square">
            <a:spAutoFit/>
          </a:bodyPr>
          <a:lstStyle/>
          <a:p>
            <a:r>
              <a:rPr lang="en-US" dirty="0"/>
              <a:t>This section is a simple combination of several commands, working similarly to composing a .GIF image. This creates a code movement similar to animation.</a:t>
            </a:r>
          </a:p>
        </p:txBody>
      </p:sp>
      <p:pic>
        <p:nvPicPr>
          <p:cNvPr id="7" name="Picture 6">
            <a:extLst>
              <a:ext uri="{FF2B5EF4-FFF2-40B4-BE49-F238E27FC236}">
                <a16:creationId xmlns:a16="http://schemas.microsoft.com/office/drawing/2014/main" id="{DF8B6A5B-ED40-4A9F-BEAB-BE00A5B618DB}"/>
              </a:ext>
            </a:extLst>
          </p:cNvPr>
          <p:cNvPicPr>
            <a:picLocks noChangeAspect="1"/>
          </p:cNvPicPr>
          <p:nvPr/>
        </p:nvPicPr>
        <p:blipFill>
          <a:blip r:embed="rId3"/>
          <a:stretch>
            <a:fillRect/>
          </a:stretch>
        </p:blipFill>
        <p:spPr>
          <a:xfrm>
            <a:off x="876289" y="1933920"/>
            <a:ext cx="6170952" cy="3702571"/>
          </a:xfrm>
          <a:prstGeom prst="rect">
            <a:avLst/>
          </a:prstGeom>
        </p:spPr>
      </p:pic>
    </p:spTree>
    <p:extLst>
      <p:ext uri="{BB962C8B-B14F-4D97-AF65-F5344CB8AC3E}">
        <p14:creationId xmlns:p14="http://schemas.microsoft.com/office/powerpoint/2010/main" val="383703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8BFCD41-035E-43E9-AA74-4517EA377C84}"/>
              </a:ext>
            </a:extLst>
          </p:cNvPr>
          <p:cNvSpPr txBox="1"/>
          <p:nvPr/>
        </p:nvSpPr>
        <p:spPr>
          <a:xfrm>
            <a:off x="886116" y="5512262"/>
            <a:ext cx="7674410" cy="646331"/>
          </a:xfrm>
          <a:prstGeom prst="rect">
            <a:avLst/>
          </a:prstGeom>
          <a:noFill/>
        </p:spPr>
        <p:txBody>
          <a:bodyPr wrap="square">
            <a:spAutoFit/>
          </a:bodyPr>
          <a:lstStyle/>
          <a:p>
            <a:r>
              <a:rPr lang="en-US" dirty="0"/>
              <a:t>My </a:t>
            </a:r>
            <a:r>
              <a:rPr lang="en-US" dirty="0" err="1"/>
              <a:t>favourite</a:t>
            </a:r>
            <a:r>
              <a:rPr lang="en-US" dirty="0"/>
              <a:t> part is the introduction page, which runs some animation-like code before it appears in this window.</a:t>
            </a:r>
          </a:p>
        </p:txBody>
      </p:sp>
      <p:pic>
        <p:nvPicPr>
          <p:cNvPr id="3" name="Picture 2">
            <a:extLst>
              <a:ext uri="{FF2B5EF4-FFF2-40B4-BE49-F238E27FC236}">
                <a16:creationId xmlns:a16="http://schemas.microsoft.com/office/drawing/2014/main" id="{0CD022C0-791D-491C-9C87-1719E7B161EF}"/>
              </a:ext>
            </a:extLst>
          </p:cNvPr>
          <p:cNvPicPr>
            <a:picLocks noChangeAspect="1"/>
          </p:cNvPicPr>
          <p:nvPr/>
        </p:nvPicPr>
        <p:blipFill>
          <a:blip r:embed="rId3"/>
          <a:stretch>
            <a:fillRect/>
          </a:stretch>
        </p:blipFill>
        <p:spPr>
          <a:xfrm>
            <a:off x="886116" y="1830011"/>
            <a:ext cx="10606858" cy="3609524"/>
          </a:xfrm>
          <a:prstGeom prst="rect">
            <a:avLst/>
          </a:prstGeom>
        </p:spPr>
      </p:pic>
      <p:sp>
        <p:nvSpPr>
          <p:cNvPr id="8" name="Rectangle 7">
            <a:extLst>
              <a:ext uri="{FF2B5EF4-FFF2-40B4-BE49-F238E27FC236}">
                <a16:creationId xmlns:a16="http://schemas.microsoft.com/office/drawing/2014/main" id="{ACC9D6EC-CA1B-4532-8E43-75FFBE098DA1}"/>
              </a:ext>
            </a:extLst>
          </p:cNvPr>
          <p:cNvSpPr/>
          <p:nvPr/>
        </p:nvSpPr>
        <p:spPr>
          <a:xfrm>
            <a:off x="886116" y="811040"/>
            <a:ext cx="4518994" cy="923330"/>
          </a:xfrm>
          <a:prstGeom prst="rect">
            <a:avLst/>
          </a:prstGeom>
          <a:noFill/>
        </p:spPr>
        <p:txBody>
          <a:bodyPr wrap="none" lIns="91440" tIns="45720" rIns="91440" bIns="45720">
            <a:spAutoFit/>
          </a:bodyPr>
          <a:lstStyle/>
          <a:p>
            <a:pPr algn="ctr"/>
            <a:r>
              <a:rPr lang="en-AU"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Favourite parts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10691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C9D6EC-CA1B-4532-8E43-75FFBE098DA1}"/>
              </a:ext>
            </a:extLst>
          </p:cNvPr>
          <p:cNvSpPr/>
          <p:nvPr/>
        </p:nvSpPr>
        <p:spPr>
          <a:xfrm>
            <a:off x="896672" y="776206"/>
            <a:ext cx="4201791" cy="923330"/>
          </a:xfrm>
          <a:prstGeom prst="rect">
            <a:avLst/>
          </a:prstGeom>
          <a:noFill/>
        </p:spPr>
        <p:txBody>
          <a:bodyPr wrap="none" lIns="91440" tIns="45720" rIns="91440" bIns="45720">
            <a:spAutoFit/>
          </a:bodyPr>
          <a:lstStyle/>
          <a:p>
            <a:pPr algn="ctr"/>
            <a:r>
              <a:rPr lang="en-AU"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Expected goal</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DC5151BD-4933-4770-A252-033396097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068" y="1847582"/>
            <a:ext cx="2857500" cy="2857500"/>
          </a:xfrm>
          <a:prstGeom prst="rect">
            <a:avLst/>
          </a:prstGeom>
        </p:spPr>
      </p:pic>
      <p:sp>
        <p:nvSpPr>
          <p:cNvPr id="7" name="TextBox 6">
            <a:extLst>
              <a:ext uri="{FF2B5EF4-FFF2-40B4-BE49-F238E27FC236}">
                <a16:creationId xmlns:a16="http://schemas.microsoft.com/office/drawing/2014/main" id="{35DA5225-CEA5-470F-AE97-A309E1A09752}"/>
              </a:ext>
            </a:extLst>
          </p:cNvPr>
          <p:cNvSpPr txBox="1"/>
          <p:nvPr/>
        </p:nvSpPr>
        <p:spPr>
          <a:xfrm>
            <a:off x="896672" y="4853128"/>
            <a:ext cx="7674410" cy="1200329"/>
          </a:xfrm>
          <a:prstGeom prst="rect">
            <a:avLst/>
          </a:prstGeom>
          <a:noFill/>
        </p:spPr>
        <p:txBody>
          <a:bodyPr wrap="square">
            <a:spAutoFit/>
          </a:bodyPr>
          <a:lstStyle/>
          <a:p>
            <a:r>
              <a:rPr lang="en-US" dirty="0"/>
              <a:t>Initially set goals could not be achieved, such as an automatic email sending feature when the admin created a new question. This is due to the ability to not come enough and not learn it in time, which is expected next time will do this feature.</a:t>
            </a:r>
          </a:p>
        </p:txBody>
      </p:sp>
    </p:spTree>
    <p:extLst>
      <p:ext uri="{BB962C8B-B14F-4D97-AF65-F5344CB8AC3E}">
        <p14:creationId xmlns:p14="http://schemas.microsoft.com/office/powerpoint/2010/main" val="319785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C9D6EC-CA1B-4532-8E43-75FFBE098DA1}"/>
              </a:ext>
            </a:extLst>
          </p:cNvPr>
          <p:cNvSpPr/>
          <p:nvPr/>
        </p:nvSpPr>
        <p:spPr>
          <a:xfrm>
            <a:off x="4482577" y="2967335"/>
            <a:ext cx="3226845" cy="923330"/>
          </a:xfrm>
          <a:prstGeom prst="rect">
            <a:avLst/>
          </a:prstGeom>
          <a:noFill/>
        </p:spPr>
        <p:txBody>
          <a:bodyPr wrap="none" lIns="91440" tIns="45720" rIns="91440" bIns="45720">
            <a:spAutoFit/>
          </a:bodyPr>
          <a:lstStyle/>
          <a:p>
            <a:pPr algn="ctr"/>
            <a:r>
              <a:rPr lang="en-AU"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36701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85348" y="741371"/>
            <a:ext cx="3336171" cy="923330"/>
          </a:xfrm>
          <a:prstGeom prst="rect">
            <a:avLst/>
          </a:prstGeom>
          <a:noFill/>
        </p:spPr>
        <p:txBody>
          <a:bodyPr wrap="none" lIns="91440" tIns="45720" rIns="91440" bIns="45720">
            <a:spAutoFit/>
          </a:bodyPr>
          <a:lstStyle/>
          <a:p>
            <a:pPr algn="ctr"/>
            <a:r>
              <a:rPr lang="en-AU"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a:t>
            </a: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bout App</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7C43EBF4-7CE6-45C0-B5A1-6EC2A8AA4E2A}"/>
              </a:ext>
            </a:extLst>
          </p:cNvPr>
          <p:cNvSpPr txBox="1"/>
          <p:nvPr/>
        </p:nvSpPr>
        <p:spPr>
          <a:xfrm>
            <a:off x="885348" y="1664701"/>
            <a:ext cx="6355961" cy="2308324"/>
          </a:xfrm>
          <a:prstGeom prst="rect">
            <a:avLst/>
          </a:prstGeom>
          <a:noFill/>
        </p:spPr>
        <p:txBody>
          <a:bodyPr wrap="square">
            <a:spAutoFit/>
          </a:bodyPr>
          <a:lstStyle/>
          <a:p>
            <a:pPr marL="285750" indent="-285750">
              <a:buFont typeface="Arial" panose="020B0604020202020204" pitchFamily="34" charset="0"/>
              <a:buChar char="•"/>
            </a:pPr>
            <a:r>
              <a:rPr lang="en-US" dirty="0"/>
              <a:t>Swap4U is a small application that creates questionnaires where the admin can create questions as needed. It is suitable for use in creating a variety of questionnaires because the application itself can generate questions and answers independently. The application has the ability to create questionnaires in the form of Open Ended Question and Close Ended Question or other forms of questionnaires depending on the application of this user.</a:t>
            </a:r>
          </a:p>
        </p:txBody>
      </p:sp>
    </p:spTree>
    <p:extLst>
      <p:ext uri="{BB962C8B-B14F-4D97-AF65-F5344CB8AC3E}">
        <p14:creationId xmlns:p14="http://schemas.microsoft.com/office/powerpoint/2010/main" val="4081281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85348" y="741371"/>
            <a:ext cx="5687006"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Why development?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7C43EBF4-7CE6-45C0-B5A1-6EC2A8AA4E2A}"/>
              </a:ext>
            </a:extLst>
          </p:cNvPr>
          <p:cNvSpPr txBox="1"/>
          <p:nvPr/>
        </p:nvSpPr>
        <p:spPr>
          <a:xfrm>
            <a:off x="885348" y="1664701"/>
            <a:ext cx="6355961" cy="4247317"/>
          </a:xfrm>
          <a:prstGeom prst="rect">
            <a:avLst/>
          </a:prstGeom>
          <a:noFill/>
        </p:spPr>
        <p:txBody>
          <a:bodyPr wrap="square">
            <a:spAutoFit/>
          </a:bodyPr>
          <a:lstStyle/>
          <a:p>
            <a:pPr marL="285750" indent="-285750">
              <a:buFont typeface="Arial" panose="020B0604020202020204" pitchFamily="34" charset="0"/>
              <a:buChar char="•"/>
            </a:pPr>
            <a:r>
              <a:rPr lang="en-US" dirty="0"/>
              <a:t>In the past, questionnaires were available in paper form distributed at various locations to ask the opinions of the target groups. The people who distribute the questionnaire will be distributed in the place that is the gathering place of that target audience. Nowadays, creating the same questionnaire is a huge waste and time-consuming process. Because due to many factors example, the current </a:t>
            </a:r>
            <a:r>
              <a:rPr lang="en-US" dirty="0" err="1"/>
              <a:t>behaviour</a:t>
            </a:r>
            <a:r>
              <a:rPr lang="en-US" dirty="0"/>
              <a:t> has changed and people are paying attention to communication devices or social media. Therefore, Swap4U has a direct solution to this problem because it is a small application and is also easy to use. Because no matter how many eras have passed, information from that target audience is essential to many companies and businesses. Because the information is very valuable in today's times, for example doing business or advertising, if the lack of target audience data, there is a very useless opportunity to invest.</a:t>
            </a:r>
          </a:p>
        </p:txBody>
      </p:sp>
    </p:spTree>
    <p:extLst>
      <p:ext uri="{BB962C8B-B14F-4D97-AF65-F5344CB8AC3E}">
        <p14:creationId xmlns:p14="http://schemas.microsoft.com/office/powerpoint/2010/main" val="357025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85348" y="741371"/>
            <a:ext cx="2631298" cy="923330"/>
          </a:xfrm>
          <a:prstGeom prst="rect">
            <a:avLst/>
          </a:prstGeom>
          <a:noFill/>
        </p:spPr>
        <p:txBody>
          <a:bodyPr wrap="none" lIns="91440" tIns="45720" rIns="91440" bIns="45720">
            <a:spAutoFit/>
          </a:bodyPr>
          <a:lstStyle/>
          <a:p>
            <a:pPr algn="ctr"/>
            <a:r>
              <a:rPr lang="en-AU" sz="54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Features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7C43EBF4-7CE6-45C0-B5A1-6EC2A8AA4E2A}"/>
              </a:ext>
            </a:extLst>
          </p:cNvPr>
          <p:cNvSpPr txBox="1"/>
          <p:nvPr/>
        </p:nvSpPr>
        <p:spPr>
          <a:xfrm>
            <a:off x="885348" y="1664701"/>
            <a:ext cx="6355961" cy="2862322"/>
          </a:xfrm>
          <a:prstGeom prst="rect">
            <a:avLst/>
          </a:prstGeom>
          <a:noFill/>
        </p:spPr>
        <p:txBody>
          <a:bodyPr wrap="square">
            <a:spAutoFit/>
          </a:bodyPr>
          <a:lstStyle/>
          <a:p>
            <a:pPr marL="285750" indent="-285750">
              <a:buFont typeface="Arial" panose="020B0604020202020204" pitchFamily="34" charset="0"/>
              <a:buChar char="•"/>
            </a:pPr>
            <a:r>
              <a:rPr lang="en-US" dirty="0"/>
              <a:t>User System</a:t>
            </a:r>
          </a:p>
          <a:p>
            <a:pPr marL="742950" lvl="1" indent="-285750">
              <a:buFont typeface="Arial" panose="020B0604020202020204" pitchFamily="34" charset="0"/>
              <a:buChar char="•"/>
            </a:pPr>
            <a:r>
              <a:rPr lang="en-US" dirty="0"/>
              <a:t>User system is divided into two parts to operate between the admin and general user.</a:t>
            </a:r>
          </a:p>
          <a:p>
            <a:pPr marL="285750" indent="-285750">
              <a:buFont typeface="Arial" panose="020B0604020202020204" pitchFamily="34" charset="0"/>
              <a:buChar char="•"/>
            </a:pPr>
            <a:r>
              <a:rPr lang="en-US" dirty="0"/>
              <a:t>Quiz &amp; Answer Storage</a:t>
            </a:r>
          </a:p>
          <a:p>
            <a:pPr marL="742950" lvl="1" indent="-285750">
              <a:buFont typeface="Arial" panose="020B0604020202020204" pitchFamily="34" charset="0"/>
              <a:buChar char="•"/>
            </a:pPr>
            <a:r>
              <a:rPr lang="en-US" dirty="0"/>
              <a:t>The information entered through the application, whether it be creating a query or user-generated data, is stored in the CSV database.</a:t>
            </a:r>
          </a:p>
          <a:p>
            <a:pPr marL="285750" indent="-285750">
              <a:buFont typeface="Arial" panose="020B0604020202020204" pitchFamily="34" charset="0"/>
              <a:buChar char="•"/>
            </a:pPr>
            <a:r>
              <a:rPr lang="en-US" dirty="0"/>
              <a:t>Selection Menu [UI] </a:t>
            </a:r>
          </a:p>
          <a:p>
            <a:pPr marL="742950" lvl="1" indent="-285750">
              <a:buFont typeface="Arial" panose="020B0604020202020204" pitchFamily="34" charset="0"/>
              <a:buChar char="•"/>
            </a:pPr>
            <a:r>
              <a:rPr lang="en-US" dirty="0"/>
              <a:t>Providing user convenience with a menu system built with TTY:: Prompt Gem.</a:t>
            </a:r>
          </a:p>
        </p:txBody>
      </p:sp>
      <p:pic>
        <p:nvPicPr>
          <p:cNvPr id="12" name="Picture 11">
            <a:extLst>
              <a:ext uri="{FF2B5EF4-FFF2-40B4-BE49-F238E27FC236}">
                <a16:creationId xmlns:a16="http://schemas.microsoft.com/office/drawing/2014/main" id="{E4DB9EF9-6ADC-43A0-B517-BB866A5E0809}"/>
              </a:ext>
            </a:extLst>
          </p:cNvPr>
          <p:cNvPicPr>
            <a:picLocks noChangeAspect="1"/>
          </p:cNvPicPr>
          <p:nvPr/>
        </p:nvPicPr>
        <p:blipFill>
          <a:blip r:embed="rId3"/>
          <a:stretch>
            <a:fillRect/>
          </a:stretch>
        </p:blipFill>
        <p:spPr>
          <a:xfrm>
            <a:off x="1695246" y="4527023"/>
            <a:ext cx="3991452" cy="1304395"/>
          </a:xfrm>
          <a:prstGeom prst="rect">
            <a:avLst/>
          </a:prstGeom>
        </p:spPr>
      </p:pic>
    </p:spTree>
    <p:extLst>
      <p:ext uri="{BB962C8B-B14F-4D97-AF65-F5344CB8AC3E}">
        <p14:creationId xmlns:p14="http://schemas.microsoft.com/office/powerpoint/2010/main" val="394138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85348" y="741371"/>
            <a:ext cx="3371437" cy="923330"/>
          </a:xfrm>
          <a:prstGeom prst="rect">
            <a:avLst/>
          </a:prstGeom>
          <a:noFill/>
        </p:spPr>
        <p:txBody>
          <a:bodyPr wrap="none" lIns="91440" tIns="45720" rIns="91440" bIns="45720">
            <a:spAutoFit/>
          </a:bodyPr>
          <a:lstStyle/>
          <a:p>
            <a:pPr algn="ctr"/>
            <a:r>
              <a:rPr lang="en-AU"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Challenges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7C43EBF4-7CE6-45C0-B5A1-6EC2A8AA4E2A}"/>
              </a:ext>
            </a:extLst>
          </p:cNvPr>
          <p:cNvSpPr txBox="1"/>
          <p:nvPr/>
        </p:nvSpPr>
        <p:spPr>
          <a:xfrm>
            <a:off x="885348" y="1664701"/>
            <a:ext cx="6355961" cy="1477328"/>
          </a:xfrm>
          <a:prstGeom prst="rect">
            <a:avLst/>
          </a:prstGeom>
          <a:noFill/>
        </p:spPr>
        <p:txBody>
          <a:bodyPr wrap="square">
            <a:spAutoFit/>
          </a:bodyPr>
          <a:lstStyle/>
          <a:p>
            <a:pPr marL="285750" indent="-285750">
              <a:buFont typeface="Arial" panose="020B0604020202020204" pitchFamily="34" charset="0"/>
              <a:buChar char="•"/>
            </a:pPr>
            <a:r>
              <a:rPr lang="en-US" dirty="0"/>
              <a:t>Bringing knowledge of multiple coding tools into one application</a:t>
            </a:r>
            <a:r>
              <a:rPr lang="th-TH" dirty="0"/>
              <a:t>.</a:t>
            </a:r>
          </a:p>
          <a:p>
            <a:pPr marL="285750" indent="-285750">
              <a:buFont typeface="Arial" panose="020B0604020202020204" pitchFamily="34" charset="0"/>
              <a:buChar char="•"/>
            </a:pPr>
            <a:r>
              <a:rPr lang="en-US" dirty="0"/>
              <a:t>A lot of mistakes you have to encounter when using a variety of tools, often causing errors to make the app unusable.</a:t>
            </a:r>
            <a:endParaRPr lang="en-AU" dirty="0"/>
          </a:p>
          <a:p>
            <a:pPr marL="285750" indent="-285750">
              <a:buFont typeface="Arial" panose="020B0604020202020204" pitchFamily="34" charset="0"/>
              <a:buChar char="•"/>
            </a:pPr>
            <a:r>
              <a:rPr lang="en-US" dirty="0"/>
              <a:t>Learning something new, such as a combination of complementary tools like gems.</a:t>
            </a:r>
          </a:p>
        </p:txBody>
      </p:sp>
    </p:spTree>
    <p:extLst>
      <p:ext uri="{BB962C8B-B14F-4D97-AF65-F5344CB8AC3E}">
        <p14:creationId xmlns:p14="http://schemas.microsoft.com/office/powerpoint/2010/main" val="2869076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96668" y="741371"/>
            <a:ext cx="3348802" cy="923330"/>
          </a:xfrm>
          <a:prstGeom prst="rect">
            <a:avLst/>
          </a:prstGeom>
          <a:noFill/>
        </p:spPr>
        <p:txBody>
          <a:bodyPr wrap="none" lIns="91440" tIns="45720" rIns="91440" bIns="45720">
            <a:spAutoFit/>
          </a:bodyPr>
          <a:lstStyle/>
          <a:p>
            <a:pPr algn="ctr"/>
            <a:r>
              <a:rPr lang="en-AU"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Flow Chart</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026" name="Picture 2">
            <a:extLst>
              <a:ext uri="{FF2B5EF4-FFF2-40B4-BE49-F238E27FC236}">
                <a16:creationId xmlns:a16="http://schemas.microsoft.com/office/drawing/2014/main" id="{7BD6BF6C-810E-4385-B7BA-1D1D04099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92" y="1664701"/>
            <a:ext cx="3719906" cy="461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06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55093" y="741371"/>
            <a:ext cx="3658373" cy="923330"/>
          </a:xfrm>
          <a:prstGeom prst="rect">
            <a:avLst/>
          </a:prstGeom>
          <a:noFill/>
        </p:spPr>
        <p:txBody>
          <a:bodyPr wrap="none" lIns="91440" tIns="45720" rIns="91440" bIns="45720">
            <a:spAutoFit/>
          </a:bodyPr>
          <a:lstStyle/>
          <a:p>
            <a:pPr algn="ctr"/>
            <a:r>
              <a:rPr lang="en-AU"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Trello Board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050" name="Picture 2">
            <a:extLst>
              <a:ext uri="{FF2B5EF4-FFF2-40B4-BE49-F238E27FC236}">
                <a16:creationId xmlns:a16="http://schemas.microsoft.com/office/drawing/2014/main" id="{CC051122-854C-4A48-B8B1-19D14B94F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093" y="1883677"/>
            <a:ext cx="8719638" cy="407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1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76289" y="629682"/>
            <a:ext cx="4124847" cy="1200329"/>
          </a:xfrm>
          <a:prstGeom prst="rect">
            <a:avLst/>
          </a:prstGeom>
          <a:noFill/>
        </p:spPr>
        <p:txBody>
          <a:bodyPr wrap="none" lIns="91440" tIns="45720" rIns="91440" bIns="45720">
            <a:spAutoFit/>
          </a:body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verview</a:t>
            </a:r>
          </a:p>
          <a:p>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Terminal application</a:t>
            </a:r>
          </a:p>
        </p:txBody>
      </p:sp>
      <p:pic>
        <p:nvPicPr>
          <p:cNvPr id="3" name="Picture 2">
            <a:extLst>
              <a:ext uri="{FF2B5EF4-FFF2-40B4-BE49-F238E27FC236}">
                <a16:creationId xmlns:a16="http://schemas.microsoft.com/office/drawing/2014/main" id="{7D3D9D00-664D-4307-8E2F-2634B8FFFB24}"/>
              </a:ext>
            </a:extLst>
          </p:cNvPr>
          <p:cNvPicPr>
            <a:picLocks noChangeAspect="1"/>
          </p:cNvPicPr>
          <p:nvPr/>
        </p:nvPicPr>
        <p:blipFill>
          <a:blip r:embed="rId3"/>
          <a:stretch>
            <a:fillRect/>
          </a:stretch>
        </p:blipFill>
        <p:spPr>
          <a:xfrm>
            <a:off x="991785" y="1913138"/>
            <a:ext cx="5791665" cy="2144242"/>
          </a:xfrm>
          <a:prstGeom prst="rect">
            <a:avLst/>
          </a:prstGeom>
        </p:spPr>
      </p:pic>
      <p:pic>
        <p:nvPicPr>
          <p:cNvPr id="8" name="Picture 7">
            <a:extLst>
              <a:ext uri="{FF2B5EF4-FFF2-40B4-BE49-F238E27FC236}">
                <a16:creationId xmlns:a16="http://schemas.microsoft.com/office/drawing/2014/main" id="{C259E320-725E-4253-A6CD-E1793690BC8E}"/>
              </a:ext>
            </a:extLst>
          </p:cNvPr>
          <p:cNvPicPr>
            <a:picLocks noChangeAspect="1"/>
          </p:cNvPicPr>
          <p:nvPr/>
        </p:nvPicPr>
        <p:blipFill>
          <a:blip r:embed="rId4"/>
          <a:stretch>
            <a:fillRect/>
          </a:stretch>
        </p:blipFill>
        <p:spPr>
          <a:xfrm>
            <a:off x="991784" y="4193546"/>
            <a:ext cx="5791665" cy="2153035"/>
          </a:xfrm>
          <a:prstGeom prst="rect">
            <a:avLst/>
          </a:prstGeom>
        </p:spPr>
      </p:pic>
      <p:sp>
        <p:nvSpPr>
          <p:cNvPr id="9" name="TextBox 8">
            <a:extLst>
              <a:ext uri="{FF2B5EF4-FFF2-40B4-BE49-F238E27FC236}">
                <a16:creationId xmlns:a16="http://schemas.microsoft.com/office/drawing/2014/main" id="{F8BFCD41-035E-43E9-AA74-4517EA377C84}"/>
              </a:ext>
            </a:extLst>
          </p:cNvPr>
          <p:cNvSpPr txBox="1"/>
          <p:nvPr/>
        </p:nvSpPr>
        <p:spPr>
          <a:xfrm>
            <a:off x="7480663" y="1913138"/>
            <a:ext cx="3913075" cy="2031325"/>
          </a:xfrm>
          <a:prstGeom prst="rect">
            <a:avLst/>
          </a:prstGeom>
          <a:noFill/>
        </p:spPr>
        <p:txBody>
          <a:bodyPr wrap="square">
            <a:spAutoFit/>
          </a:bodyPr>
          <a:lstStyle/>
          <a:p>
            <a:r>
              <a:rPr lang="en-US" dirty="0"/>
              <a:t>The app is divided into two phases:</a:t>
            </a:r>
          </a:p>
          <a:p>
            <a:pPr marL="285750" indent="-285750">
              <a:buFont typeface="Arial" panose="020B0604020202020204" pitchFamily="34" charset="0"/>
              <a:buChar char="•"/>
            </a:pPr>
            <a:r>
              <a:rPr lang="en-US" dirty="0"/>
              <a:t>In the introduction, tell us how to use the app before entering Swap4U app. </a:t>
            </a:r>
          </a:p>
          <a:p>
            <a:pPr marL="285750" indent="-285750">
              <a:buFont typeface="Arial" panose="020B0604020202020204" pitchFamily="34" charset="0"/>
              <a:buChar char="•"/>
            </a:pPr>
            <a:r>
              <a:rPr lang="en-US" dirty="0"/>
              <a:t>The second is Swap4U, which is an app that allows users to create questionnaires or take surveys.</a:t>
            </a:r>
          </a:p>
        </p:txBody>
      </p:sp>
    </p:spTree>
    <p:extLst>
      <p:ext uri="{BB962C8B-B14F-4D97-AF65-F5344CB8AC3E}">
        <p14:creationId xmlns:p14="http://schemas.microsoft.com/office/powerpoint/2010/main" val="163141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F40C17-573E-42AF-9075-222216FD2656}"/>
              </a:ext>
            </a:extLst>
          </p:cNvPr>
          <p:cNvSpPr/>
          <p:nvPr/>
        </p:nvSpPr>
        <p:spPr>
          <a:xfrm>
            <a:off x="876289" y="629682"/>
            <a:ext cx="2084545" cy="1200329"/>
          </a:xfrm>
          <a:prstGeom prst="rect">
            <a:avLst/>
          </a:prstGeom>
          <a:noFill/>
        </p:spPr>
        <p:txBody>
          <a:bodyPr wrap="none" lIns="91440" tIns="45720" rIns="91440" bIns="45720">
            <a:spAutoFit/>
          </a:bodyPr>
          <a:lstStyle/>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verview</a:t>
            </a:r>
          </a:p>
          <a:p>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t>
            </a: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ode</a:t>
            </a:r>
          </a:p>
        </p:txBody>
      </p:sp>
      <p:sp>
        <p:nvSpPr>
          <p:cNvPr id="9" name="TextBox 8">
            <a:extLst>
              <a:ext uri="{FF2B5EF4-FFF2-40B4-BE49-F238E27FC236}">
                <a16:creationId xmlns:a16="http://schemas.microsoft.com/office/drawing/2014/main" id="{F8BFCD41-035E-43E9-AA74-4517EA377C84}"/>
              </a:ext>
            </a:extLst>
          </p:cNvPr>
          <p:cNvSpPr txBox="1"/>
          <p:nvPr/>
        </p:nvSpPr>
        <p:spPr>
          <a:xfrm>
            <a:off x="7472304" y="1839929"/>
            <a:ext cx="3913075" cy="1477328"/>
          </a:xfrm>
          <a:prstGeom prst="rect">
            <a:avLst/>
          </a:prstGeom>
          <a:noFill/>
        </p:spPr>
        <p:txBody>
          <a:bodyPr wrap="square">
            <a:spAutoFit/>
          </a:bodyPr>
          <a:lstStyle/>
          <a:p>
            <a:r>
              <a:rPr lang="en-US" dirty="0"/>
              <a:t>This is the main factor of this app: it retrieves the information of the question that the admin creates to show the user and the input to send it back to the CSV database.</a:t>
            </a:r>
          </a:p>
        </p:txBody>
      </p:sp>
      <p:pic>
        <p:nvPicPr>
          <p:cNvPr id="5" name="Picture 4">
            <a:extLst>
              <a:ext uri="{FF2B5EF4-FFF2-40B4-BE49-F238E27FC236}">
                <a16:creationId xmlns:a16="http://schemas.microsoft.com/office/drawing/2014/main" id="{1DDACB00-5757-44B7-AB12-A1C28FD9A996}"/>
              </a:ext>
            </a:extLst>
          </p:cNvPr>
          <p:cNvPicPr>
            <a:picLocks noChangeAspect="1"/>
          </p:cNvPicPr>
          <p:nvPr/>
        </p:nvPicPr>
        <p:blipFill>
          <a:blip r:embed="rId3"/>
          <a:stretch>
            <a:fillRect/>
          </a:stretch>
        </p:blipFill>
        <p:spPr>
          <a:xfrm>
            <a:off x="996490" y="1941758"/>
            <a:ext cx="6127144" cy="3197069"/>
          </a:xfrm>
          <a:prstGeom prst="rect">
            <a:avLst/>
          </a:prstGeom>
        </p:spPr>
      </p:pic>
    </p:spTree>
    <p:extLst>
      <p:ext uri="{BB962C8B-B14F-4D97-AF65-F5344CB8AC3E}">
        <p14:creationId xmlns:p14="http://schemas.microsoft.com/office/powerpoint/2010/main" val="3638428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Face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Integral</Template>
  <TotalTime>77</TotalTime>
  <Words>556</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Trebuchet MS</vt:lpstr>
      <vt:lpstr>Tw Cen MT</vt:lpstr>
      <vt:lpstr>Tw Cen MT Condensed</vt:lpstr>
      <vt:lpstr>Wingdings 3</vt:lpstr>
      <vt:lpstr>Integral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Anon J</dc:creator>
  <cp:lastModifiedBy>Anon J</cp:lastModifiedBy>
  <cp:revision>12</cp:revision>
  <dcterms:created xsi:type="dcterms:W3CDTF">2021-04-06T18:35:44Z</dcterms:created>
  <dcterms:modified xsi:type="dcterms:W3CDTF">2021-04-11T08:03:05Z</dcterms:modified>
</cp:coreProperties>
</file>